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6156000" y="2300140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372205" y="2449512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9954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03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67" r:id="rId13"/>
    <p:sldLayoutId id="2147483658" r:id="rId14"/>
    <p:sldLayoutId id="2147483659" r:id="rId1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54015"/>
            <a:ext cx="12192000" cy="2260119"/>
          </a:xfrm>
        </p:spPr>
        <p:txBody>
          <a:bodyPr/>
          <a:lstStyle/>
          <a:p>
            <a:pPr algn="ctr"/>
            <a:r>
              <a:rPr lang="en-US" sz="7200" dirty="0" smtClean="0"/>
              <a:t>Scam / Fraud</a:t>
            </a:r>
            <a:br>
              <a:rPr lang="en-US" sz="7200" dirty="0" smtClean="0"/>
            </a:br>
            <a:r>
              <a:rPr lang="en-US" sz="7200" dirty="0" smtClean="0"/>
              <a:t>Awareness &amp; Prevention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054" y="5348378"/>
            <a:ext cx="6349924" cy="1388853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sz="2400" dirty="0" smtClean="0"/>
              <a:t>Public Safety Officer Daniel Espinoza</a:t>
            </a:r>
          </a:p>
          <a:p>
            <a:pPr>
              <a:spcAft>
                <a:spcPts val="0"/>
              </a:spcAft>
            </a:pPr>
            <a:r>
              <a:rPr lang="en-US" sz="2400" dirty="0" smtClean="0"/>
              <a:t>Public Safety Officer Lupita </a:t>
            </a:r>
            <a:r>
              <a:rPr lang="en-US" sz="2400" dirty="0" smtClean="0"/>
              <a:t>Figueroa</a:t>
            </a:r>
          </a:p>
          <a:p>
            <a:pPr>
              <a:spcAft>
                <a:spcPts val="0"/>
              </a:spcAft>
            </a:pPr>
            <a:r>
              <a:rPr lang="en-US" sz="2400" dirty="0"/>
              <a:t>Public Safety Officer </a:t>
            </a:r>
            <a:r>
              <a:rPr lang="en-US" sz="2400" dirty="0" smtClean="0"/>
              <a:t>Joshua Geddes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391" y="4115797"/>
            <a:ext cx="3174521" cy="233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1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17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en-US" dirty="0"/>
              <a:t>BASIC STEPS TO AVOID SCAMS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5382" y="2320507"/>
            <a:ext cx="1129017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lvl="0" indent="-339725">
              <a:lnSpc>
                <a:spcPct val="150000"/>
              </a:lnSpc>
              <a:spcBef>
                <a:spcPts val="0"/>
              </a:spcBef>
              <a:spcAft>
                <a:spcPts val="30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wary of anything that seems </a:t>
            </a:r>
            <a:r>
              <a:rPr lang="en-US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too good to be true</a:t>
            </a:r>
          </a:p>
          <a:p>
            <a:pPr marL="339725" lvl="0" indent="-339725">
              <a:lnSpc>
                <a:spcPct val="150000"/>
              </a:lnSpc>
              <a:spcBef>
                <a:spcPts val="0"/>
              </a:spcBef>
              <a:spcAft>
                <a:spcPts val="30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Watch out for </a:t>
            </a:r>
            <a:r>
              <a:rPr lang="en-US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incoming</a:t>
            </a: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communications</a:t>
            </a:r>
          </a:p>
          <a:p>
            <a:pPr marL="339725" lvl="0" indent="-339725">
              <a:lnSpc>
                <a:spcPct val="150000"/>
              </a:lnSpc>
              <a:spcBef>
                <a:spcPts val="0"/>
              </a:spcBef>
              <a:spcAft>
                <a:spcPts val="30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</a:t>
            </a:r>
            <a:r>
              <a:rPr lang="en-US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 security </a:t>
            </a: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your accounts</a:t>
            </a:r>
          </a:p>
          <a:p>
            <a:pPr marL="339725" lvl="0" indent="-33972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Avoid </a:t>
            </a:r>
            <a:r>
              <a:rPr lang="en-US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odd payment types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2" indent="-285750">
              <a:lnSpc>
                <a:spcPct val="11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Gift cards, wire transfers, payments apps, cryptocurrency</a:t>
            </a:r>
          </a:p>
        </p:txBody>
      </p:sp>
    </p:spTree>
    <p:extLst>
      <p:ext uri="{BB962C8B-B14F-4D97-AF65-F5344CB8AC3E}">
        <p14:creationId xmlns:p14="http://schemas.microsoft.com/office/powerpoint/2010/main" val="17108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en-US" dirty="0" smtClean="0"/>
              <a:t>COMMON SCAMS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49137" y="2379279"/>
            <a:ext cx="402210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marR="0" lvl="0" indent="-339725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Romance 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scams</a:t>
            </a:r>
          </a:p>
          <a:p>
            <a:pPr marL="339725" marR="0" lvl="0" indent="-339725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imposters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9725" marR="0" lvl="0" indent="-339725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Lotteries</a:t>
            </a:r>
          </a:p>
          <a:p>
            <a:pPr marL="339725" marR="0" lvl="0" indent="-339725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Investments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9725" marR="0" lvl="0" indent="-339725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 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</a:t>
            </a:r>
          </a:p>
          <a:p>
            <a:pPr marL="339725" marR="0" lvl="0" indent="-339725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Grandchild imposters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7216218" y="2379279"/>
            <a:ext cx="40221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marR="0" lvl="0" indent="-339725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shopping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9725" marR="0" lvl="0" indent="-339725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Fake 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checks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9725" marR="0" lvl="0" indent="-339725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9725" marR="0" lvl="0" indent="-339725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Charity scams</a:t>
            </a:r>
          </a:p>
          <a:p>
            <a:pPr marL="339725" marR="0" lvl="0" indent="-339725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Computer 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6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9126" y="2551484"/>
            <a:ext cx="4874029" cy="882278"/>
          </a:xfrm>
        </p:spPr>
        <p:txBody>
          <a:bodyPr/>
          <a:lstStyle/>
          <a:p>
            <a:pPr algn="ctr"/>
            <a:r>
              <a:rPr lang="en-US" dirty="0" smtClean="0"/>
              <a:t>CYBERSCAMS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614160" y="0"/>
            <a:ext cx="5577840" cy="6858000"/>
          </a:xfrm>
          <a:solidFill>
            <a:schemeClr val="tx1">
              <a:lumMod val="95000"/>
            </a:schemeClr>
          </a:solidFill>
        </p:spPr>
        <p:txBody>
          <a:bodyPr anchor="ctr">
            <a:normAutofit/>
          </a:bodyPr>
          <a:lstStyle/>
          <a:p>
            <a:pPr marL="339725" indent="-3397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Watch for 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fake</a:t>
            </a:r>
            <a:r>
              <a:rPr 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unsecure 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websites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names similar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real ones</a:t>
            </a:r>
          </a:p>
          <a:p>
            <a:pPr marL="1085850" lvl="1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“Bank 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Arnerica”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-3397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connect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</a:t>
            </a:r>
            <a:r>
              <a:rPr lang="en-US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3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iFi</a:t>
            </a:r>
            <a:endParaRPr lang="en-US" sz="3200" b="1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585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access your email, bank accounts, or credit card accounts</a:t>
            </a:r>
            <a:endParaRPr lang="en-US" sz="2000" b="1" dirty="0" smtClean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585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enter sensitive information, such as online shopping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1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6174181" y="2551484"/>
            <a:ext cx="4874029" cy="882278"/>
          </a:xfrm>
        </p:spPr>
        <p:txBody>
          <a:bodyPr/>
          <a:lstStyle/>
          <a:p>
            <a:pPr algn="ctr"/>
            <a:r>
              <a:rPr lang="en-US" dirty="0" smtClean="0"/>
              <a:t>IRS SCAMS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0" y="0"/>
            <a:ext cx="5580668" cy="6858000"/>
          </a:xfrm>
          <a:solidFill>
            <a:schemeClr val="tx1">
              <a:lumMod val="95000"/>
            </a:schemeClr>
          </a:solidFill>
        </p:spPr>
        <p:txBody>
          <a:bodyPr anchor="ctr">
            <a:normAutofit/>
          </a:bodyPr>
          <a:lstStyle/>
          <a:p>
            <a:pPr marL="339725" indent="-3397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IRS will 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</a:t>
            </a:r>
            <a:endParaRPr lang="en-US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1688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 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/ financial 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via 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text, or social media</a:t>
            </a:r>
          </a:p>
          <a:p>
            <a:pPr marL="801688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you by phone to demand payment</a:t>
            </a:r>
          </a:p>
          <a:p>
            <a:pPr marL="801688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 for credit card numbers over the phone</a:t>
            </a:r>
          </a:p>
          <a:p>
            <a:pPr marL="801688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 payment without allowing you to 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 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appeal</a:t>
            </a:r>
          </a:p>
          <a:p>
            <a:pPr marL="801688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Threaten you with arrest for nonpayment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-3397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fraud to the IRS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b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800-366-4484</a:t>
            </a:r>
            <a:endParaRPr lang="en-US" sz="3200" b="1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84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9126" y="2551484"/>
            <a:ext cx="4874029" cy="882278"/>
          </a:xfrm>
        </p:spPr>
        <p:txBody>
          <a:bodyPr/>
          <a:lstStyle/>
          <a:p>
            <a:pPr algn="ctr"/>
            <a:r>
              <a:rPr lang="en-US" dirty="0" smtClean="0"/>
              <a:t>CHARITY SCAMS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614160" y="0"/>
            <a:ext cx="5577840" cy="6858000"/>
          </a:xfrm>
          <a:solidFill>
            <a:schemeClr val="tx1">
              <a:lumMod val="95000"/>
            </a:schemeClr>
          </a:solidFill>
        </p:spPr>
        <p:txBody>
          <a:bodyPr anchor="ctr">
            <a:normAutofit fontScale="92500" lnSpcReduction="20000"/>
          </a:bodyPr>
          <a:lstStyle/>
          <a:p>
            <a:pPr marL="339725" indent="-3397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suspicious if the caller</a:t>
            </a:r>
          </a:p>
          <a:p>
            <a:pPr marL="801688" lvl="1" indent="-230188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Can’t 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details about how donations are used</a:t>
            </a:r>
          </a:p>
          <a:p>
            <a:pPr marL="801688" lvl="1" indent="-230188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Can’t 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proof of tax deductible status (Federal 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 ID 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number)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1688" lvl="1" indent="-230188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Pushes 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to donate immediately</a:t>
            </a:r>
          </a:p>
          <a:p>
            <a:pPr marL="801688" lvl="1" indent="-230188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Asks 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to wire a donation or purchase gift cards</a:t>
            </a:r>
          </a:p>
          <a:p>
            <a:pPr marL="801688" lvl="1" indent="-230188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Thanks 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for a pledge you never made to convince you that you already agreed to donate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3200" dirty="0" smtClean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-3397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you donate, check out the charity</a:t>
            </a:r>
            <a:endParaRPr lang="en-US" sz="3200" b="1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1688" lvl="1" indent="-23018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Wise Giving Alliance – Give.org</a:t>
            </a:r>
          </a:p>
          <a:p>
            <a:pPr marL="801688" lvl="1" indent="-23018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Charity Navigator – CharityNavigator.org</a:t>
            </a:r>
          </a:p>
          <a:p>
            <a:pPr marL="801688" lvl="1" indent="-230188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Charity Watch 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CharityWatch.org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en-US" dirty="0" smtClean="0"/>
              <a:t>CRIME PREVENTION TIPS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7960" y="2210574"/>
            <a:ext cx="632538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marR="0" lvl="0" indent="-339725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 your property</a:t>
            </a: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leave valuables in your car</a:t>
            </a: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Lock your doors</a:t>
            </a: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Shred documents</a:t>
            </a: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 outgoing mail to the Post Office</a:t>
            </a: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Scrape off old car registration stickers</a:t>
            </a: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 what’s in your wallet</a:t>
            </a:r>
          </a:p>
          <a:p>
            <a:pPr marL="339725" marR="0" lvl="0" indent="-339725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 your 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secure passwords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Freeze your credit files</a:t>
            </a: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write your PIN or SSN on cards/checks</a:t>
            </a: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answer unidentified calls</a:t>
            </a: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 up with the Do Not Call registry 888-382-1222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79528" y="2210574"/>
            <a:ext cx="491293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marR="0" lvl="0" indent="-339725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 your information</a:t>
            </a: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your statements thoroughly</a:t>
            </a: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 your credit report annually 877-322-8228</a:t>
            </a: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the business if your bills are late</a:t>
            </a:r>
          </a:p>
          <a:p>
            <a:pPr marL="339725" marR="0" lvl="0" indent="-339725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suspicious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fill out surveys, puzzles, or contests</a:t>
            </a: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cash unsolicited checks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using a debit card</a:t>
            </a: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engage with phone or door solicitors</a:t>
            </a:r>
          </a:p>
          <a:p>
            <a:pPr marL="800100" lvl="1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participate in transactions you didn’t initiate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00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en-US" dirty="0" smtClean="0"/>
              <a:t>CRIME PREVENTION TIPS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757329"/>
            <a:ext cx="12192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buClr>
                <a:schemeClr val="accent6"/>
              </a:buClr>
            </a:pP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it sounds too good to be true…</a:t>
            </a:r>
          </a:p>
          <a:p>
            <a:pPr marR="0" lvl="0" algn="ctr">
              <a:buClr>
                <a:schemeClr val="accent6"/>
              </a:buClr>
            </a:pPr>
            <a:r>
              <a:rPr lang="en-US" sz="60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is!</a:t>
            </a:r>
          </a:p>
          <a:p>
            <a:pPr marR="0" lvl="0" algn="ctr">
              <a:buClr>
                <a:schemeClr val="accent6"/>
              </a:buClr>
            </a:pP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buClr>
                <a:schemeClr val="accent6"/>
              </a:buClr>
            </a:pP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promise of riches with upfront fees is a scam.</a:t>
            </a:r>
          </a:p>
        </p:txBody>
      </p:sp>
    </p:spTree>
    <p:extLst>
      <p:ext uri="{BB962C8B-B14F-4D97-AF65-F5344CB8AC3E}">
        <p14:creationId xmlns:p14="http://schemas.microsoft.com/office/powerpoint/2010/main" val="142244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88534"/>
            <a:ext cx="12192000" cy="1625028"/>
          </a:xfrm>
        </p:spPr>
        <p:txBody>
          <a:bodyPr/>
          <a:lstStyle/>
          <a:p>
            <a:pPr algn="ctr"/>
            <a:r>
              <a:rPr lang="en-US" sz="5400" dirty="0" smtClean="0"/>
              <a:t>WHAT TO DO IF YOU FALL VICTIM</a:t>
            </a:r>
            <a:br>
              <a:rPr lang="en-US" sz="5400" dirty="0" smtClean="0"/>
            </a:br>
            <a:r>
              <a:rPr lang="en-US" sz="5400" dirty="0" smtClean="0"/>
              <a:t>TO A SCAMMER</a:t>
            </a:r>
            <a:endParaRPr lang="en-US" sz="5400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2696066" y="2102177"/>
            <a:ext cx="7343480" cy="451544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9725" indent="-33972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Call your local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police department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-3397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Set up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fraud alerts</a:t>
            </a:r>
          </a:p>
          <a:p>
            <a:pPr marL="108585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Equifax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888-766-0008</a:t>
            </a:r>
          </a:p>
          <a:p>
            <a:pPr marL="108585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Experian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888-397-3742</a:t>
            </a:r>
          </a:p>
          <a:p>
            <a:pPr marL="108585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TransUnion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800-680-7289</a:t>
            </a:r>
          </a:p>
          <a:p>
            <a:pPr marL="108585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Social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Security 877-438-4338</a:t>
            </a:r>
          </a:p>
          <a:p>
            <a:pPr marL="1085850" lvl="1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IRS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800-908-4490</a:t>
            </a:r>
          </a:p>
        </p:txBody>
      </p:sp>
    </p:spTree>
    <p:extLst>
      <p:ext uri="{BB962C8B-B14F-4D97-AF65-F5344CB8AC3E}">
        <p14:creationId xmlns:p14="http://schemas.microsoft.com/office/powerpoint/2010/main" val="242329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184</TotalTime>
  <Words>450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</vt:lpstr>
      <vt:lpstr>Wingdings 2</vt:lpstr>
      <vt:lpstr>Quotable</vt:lpstr>
      <vt:lpstr>Scam / Fraud Awareness &amp; Prevention</vt:lpstr>
      <vt:lpstr>BASIC STEPS TO AVOID SCAMS</vt:lpstr>
      <vt:lpstr>COMMON SCAMS</vt:lpstr>
      <vt:lpstr>CYBERSCAMS</vt:lpstr>
      <vt:lpstr>IRS SCAMS</vt:lpstr>
      <vt:lpstr>CHARITY SCAMS</vt:lpstr>
      <vt:lpstr>CRIME PREVENTION TIPS</vt:lpstr>
      <vt:lpstr>CRIME PREVENTION TIPS</vt:lpstr>
      <vt:lpstr>WHAT TO DO IF YOU FALL VICTIM TO A SCAMMER</vt:lpstr>
      <vt:lpstr>Questions?</vt:lpstr>
    </vt:vector>
  </TitlesOfParts>
  <Company>City of Rohnert Park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Litzie, Nicole</dc:creator>
  <cp:lastModifiedBy>Litzie, Nicole</cp:lastModifiedBy>
  <cp:revision>31</cp:revision>
  <dcterms:created xsi:type="dcterms:W3CDTF">2022-11-22T19:44:36Z</dcterms:created>
  <dcterms:modified xsi:type="dcterms:W3CDTF">2022-11-23T00:40:29Z</dcterms:modified>
</cp:coreProperties>
</file>